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338" r:id="rId3"/>
    <p:sldId id="321" r:id="rId4"/>
    <p:sldId id="328" r:id="rId5"/>
    <p:sldId id="329" r:id="rId6"/>
    <p:sldId id="330" r:id="rId7"/>
    <p:sldId id="331" r:id="rId8"/>
    <p:sldId id="332" r:id="rId9"/>
    <p:sldId id="334" r:id="rId10"/>
    <p:sldId id="324" r:id="rId11"/>
    <p:sldId id="322" r:id="rId12"/>
    <p:sldId id="323" r:id="rId13"/>
    <p:sldId id="333" r:id="rId14"/>
    <p:sldId id="335" r:id="rId15"/>
    <p:sldId id="336" r:id="rId16"/>
    <p:sldId id="337" r:id="rId17"/>
    <p:sldId id="325" r:id="rId18"/>
    <p:sldId id="326" r:id="rId19"/>
    <p:sldId id="32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04" d="100"/>
          <a:sy n="10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Inverse Kinematics; Trajectory Generation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Path Generation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path is defined as a sequence of configurations a robot makes to go from one place to another</a:t>
            </a:r>
          </a:p>
          <a:p>
            <a:r>
              <a:rPr lang="en-CA" dirty="0" smtClean="0"/>
              <a:t>a trajectory is a path where the velocity and acceleration along the path also matter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in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joint-space path is computed considering the joint variables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3657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371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48006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ointang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Joint-Space Path Joint Angles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 joint-space path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25591" y="1676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5591" y="4343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n-US" dirty="0" smtClean="0"/>
              <a:t>the current end-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the desired final end-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a sequence of joint angles that generates the path between the two poses</a:t>
            </a:r>
          </a:p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solve for the inverse kinematics for the current and final pose to get the joint angles for the current and final pose</a:t>
            </a:r>
          </a:p>
          <a:p>
            <a:pPr lvl="1"/>
            <a:r>
              <a:rPr lang="en-US" dirty="0" smtClean="0"/>
              <a:t>interpolate the joint angles</a:t>
            </a:r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4381500" y="1524000"/>
          <a:ext cx="381000" cy="439737"/>
        </p:xfrm>
        <a:graphic>
          <a:graphicData uri="http://schemas.openxmlformats.org/presentationml/2006/ole">
            <p:oleObj spid="_x0000_s174082" name="Equation" r:id="rId3" imgW="190440" imgH="190440" progId="Equation.3">
              <p:embed/>
            </p:oleObj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/>
        </p:nvGraphicFramePr>
        <p:xfrm>
          <a:off x="4356100" y="2667000"/>
          <a:ext cx="431800" cy="439738"/>
        </p:xfrm>
        <a:graphic>
          <a:graphicData uri="http://schemas.openxmlformats.org/presentationml/2006/ole">
            <p:oleObj spid="_x0000_s174083" name="Equation" r:id="rId4" imgW="21564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2540000" y="1828800"/>
          <a:ext cx="381000" cy="439737"/>
        </p:xfrm>
        <a:graphic>
          <a:graphicData uri="http://schemas.openxmlformats.org/presentationml/2006/ole">
            <p:oleObj spid="_x0000_s178178" name="Equation" r:id="rId3" imgW="190440" imgH="190440" progId="Equation.3">
              <p:embed/>
            </p:oleObj>
          </a:graphicData>
        </a:graphic>
      </p:graphicFrame>
      <p:graphicFrame>
        <p:nvGraphicFramePr>
          <p:cNvPr id="174083" name="Object 2"/>
          <p:cNvGraphicFramePr>
            <a:graphicFrameLocks noChangeAspect="1"/>
          </p:cNvGraphicFramePr>
          <p:nvPr/>
        </p:nvGraphicFramePr>
        <p:xfrm>
          <a:off x="2489200" y="4589462"/>
          <a:ext cx="431800" cy="439738"/>
        </p:xfrm>
        <a:graphic>
          <a:graphicData uri="http://schemas.openxmlformats.org/presentationml/2006/ole">
            <p:oleObj spid="_x0000_s178179" name="Equation" r:id="rId4" imgW="215640" imgH="190440" progId="Equation.3">
              <p:embed/>
            </p:oleObj>
          </a:graphicData>
        </a:graphic>
      </p:graphicFrame>
      <p:graphicFrame>
        <p:nvGraphicFramePr>
          <p:cNvPr id="178180" name="Object 2"/>
          <p:cNvGraphicFramePr>
            <a:graphicFrameLocks noChangeAspect="1"/>
          </p:cNvGraphicFramePr>
          <p:nvPr/>
        </p:nvGraphicFramePr>
        <p:xfrm>
          <a:off x="5588000" y="990600"/>
          <a:ext cx="1270000" cy="2228850"/>
        </p:xfrm>
        <a:graphic>
          <a:graphicData uri="http://schemas.openxmlformats.org/presentationml/2006/ole">
            <p:oleObj spid="_x0000_s178180" name="Equation" r:id="rId5" imgW="634680" imgH="965160" progId="Equation.3">
              <p:embed/>
            </p:oleObj>
          </a:graphicData>
        </a:graphic>
      </p:graphicFrame>
      <p:graphicFrame>
        <p:nvGraphicFramePr>
          <p:cNvPr id="178181" name="Object 2"/>
          <p:cNvGraphicFramePr>
            <a:graphicFrameLocks noChangeAspect="1"/>
          </p:cNvGraphicFramePr>
          <p:nvPr/>
        </p:nvGraphicFramePr>
        <p:xfrm>
          <a:off x="5511800" y="3733800"/>
          <a:ext cx="1346200" cy="2228850"/>
        </p:xfrm>
        <a:graphic>
          <a:graphicData uri="http://schemas.openxmlformats.org/presentationml/2006/ole">
            <p:oleObj spid="_x0000_s178181" name="Equation" r:id="rId6" imgW="672840" imgH="96516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97200" y="1905000"/>
            <a:ext cx="247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inverse kinematics </a:t>
            </a:r>
            <a:r>
              <a:rPr lang="en-US" dirty="0" smtClean="0">
                <a:sym typeface="Symbol"/>
              </a:rPr>
              <a:t>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97200" y="4659868"/>
            <a:ext cx="2473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inverse kinematics </a:t>
            </a:r>
            <a:r>
              <a:rPr lang="en-US" dirty="0" smtClean="0">
                <a:sym typeface="Symbol"/>
              </a:rPr>
              <a:t>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38200" y="1371600"/>
            <a:ext cx="81534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from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None/>
            </a:pPr>
            <a:r>
              <a:rPr lang="en-US" dirty="0" smtClean="0"/>
              <a:t>find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from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 /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dirty="0" smtClean="0"/>
              <a:t>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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set joints to 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end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Joint-Space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linearly interpolating the joint variables produces</a:t>
            </a:r>
          </a:p>
          <a:p>
            <a:pPr lvl="1"/>
            <a:r>
              <a:rPr lang="en-US" dirty="0" smtClean="0"/>
              <a:t>a linear joint-space path</a:t>
            </a:r>
          </a:p>
          <a:p>
            <a:pPr lvl="1"/>
            <a:r>
              <a:rPr lang="en-US" dirty="0" smtClean="0"/>
              <a:t>a non-linear Cartesian path</a:t>
            </a:r>
          </a:p>
          <a:p>
            <a:r>
              <a:rPr lang="en-US" dirty="0" smtClean="0"/>
              <a:t>depending on the kinematic structure the Cartesian path can be very complicated</a:t>
            </a:r>
          </a:p>
          <a:p>
            <a:pPr lvl="1"/>
            <a:r>
              <a:rPr lang="en-US" dirty="0" smtClean="0"/>
              <a:t>some applications might benefit from a simple, or well defined, Cartesian path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Cartesian-space path considers the position of end-</a:t>
            </a:r>
            <a:r>
              <a:rPr lang="en-CA" dirty="0" err="1" smtClean="0"/>
              <a:t>effector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4191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</a:rPr>
              <a:t>link 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19050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3886200"/>
            <a:ext cx="179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end </a:t>
            </a:r>
            <a:r>
              <a:rPr lang="en-CA" dirty="0" err="1" smtClean="0">
                <a:solidFill>
                  <a:srgbClr val="FF0000"/>
                </a:solidFill>
              </a:rPr>
              <a:t>effector</a:t>
            </a:r>
            <a:r>
              <a:rPr lang="en-CA" dirty="0" smtClean="0">
                <a:solidFill>
                  <a:srgbClr val="FF0000"/>
                </a:solidFill>
              </a:rPr>
              <a:t> path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angl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non-linear joint-space path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tangle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702" y="991053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Cartesian-Space Path Joint Variable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non-linear joint-space path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  <p:sp>
        <p:nvSpPr>
          <p:cNvPr id="7" name="Oval 6"/>
          <p:cNvSpPr/>
          <p:nvPr/>
        </p:nvSpPr>
        <p:spPr>
          <a:xfrm>
            <a:off x="6629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3848100" y="876300"/>
            <a:ext cx="1066800" cy="464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30854" y="3810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9654" y="1752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/>
        </p:nvGraphicFramePr>
        <p:xfrm>
          <a:off x="4953000" y="4114800"/>
          <a:ext cx="2413000" cy="1639888"/>
        </p:xfrm>
        <a:graphic>
          <a:graphicData uri="http://schemas.openxmlformats.org/presentationml/2006/ole">
            <p:oleObj spid="_x0000_s179202" name="Equation" r:id="rId4" imgW="120636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 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first 3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/>
              <a:t> such that the wrist center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CA" dirty="0" smtClean="0"/>
              <a:t> has coordinates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Using the results from Step 1, compute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Solve for the wrist joint variables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CA" dirty="0" smtClean="0"/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CA" dirty="0" smtClean="0"/>
              <a:t> corresponding to the rotation matrix</a:t>
            </a:r>
          </a:p>
        </p:txBody>
      </p:sp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6032500" y="3252788"/>
          <a:ext cx="482600" cy="557212"/>
        </p:xfrm>
        <a:graphic>
          <a:graphicData uri="http://schemas.openxmlformats.org/presentationml/2006/ole">
            <p:oleObj spid="_x0000_s152579" name="Equation" r:id="rId3" imgW="241200" imgH="241200" progId="Equation.3">
              <p:embed/>
            </p:oleObj>
          </a:graphicData>
        </a:graphic>
      </p:graphicFrame>
      <p:graphicFrame>
        <p:nvGraphicFramePr>
          <p:cNvPr id="152580" name="Object 2"/>
          <p:cNvGraphicFramePr>
            <a:graphicFrameLocks noChangeAspect="1"/>
          </p:cNvGraphicFramePr>
          <p:nvPr/>
        </p:nvGraphicFramePr>
        <p:xfrm>
          <a:off x="3632200" y="4497388"/>
          <a:ext cx="1879600" cy="642937"/>
        </p:xfrm>
        <a:graphic>
          <a:graphicData uri="http://schemas.openxmlformats.org/presentationml/2006/ole">
            <p:oleObj spid="_x0000_s152580" name="Equation" r:id="rId4" imgW="939600" imgH="279360" progId="Equation.3">
              <p:embed/>
            </p:oleObj>
          </a:graphicData>
        </a:graphic>
      </p:graphicFrame>
      <p:graphicFrame>
        <p:nvGraphicFramePr>
          <p:cNvPr id="152581" name="Object 2"/>
          <p:cNvGraphicFramePr>
            <a:graphicFrameLocks noChangeAspect="1"/>
          </p:cNvGraphicFramePr>
          <p:nvPr/>
        </p:nvGraphicFramePr>
        <p:xfrm>
          <a:off x="3352800" y="1712912"/>
          <a:ext cx="2413000" cy="1639888"/>
        </p:xfrm>
        <a:graphic>
          <a:graphicData uri="http://schemas.openxmlformats.org/presentationml/2006/ole">
            <p:oleObj spid="_x0000_s152581" name="Equation" r:id="rId5" imgW="120636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the spherical wrist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73200"/>
          <a:ext cx="7518400" cy="2108200"/>
        </p:xfrm>
        <a:graphic>
          <a:graphicData uri="http://schemas.openxmlformats.org/presentationml/2006/ole">
            <p:oleObj spid="_x0000_s167938" name="Equation" r:id="rId3" imgW="3759120" imgH="914400" progId="Equation.3">
              <p:embed/>
            </p:oleObj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2895600" y="4146550"/>
          <a:ext cx="3352800" cy="1873250"/>
        </p:xfrm>
        <a:graphic>
          <a:graphicData uri="http://schemas.openxmlformats.org/presentationml/2006/ole">
            <p:oleObj spid="_x0000_s167939" name="Equation" r:id="rId4" imgW="1676160" imgH="8125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93837"/>
          <a:ext cx="7518400" cy="2108200"/>
        </p:xfrm>
        <a:graphic>
          <a:graphicData uri="http://schemas.openxmlformats.org/presentationml/2006/ole">
            <p:oleObj spid="_x0000_s168962" name="Equation" r:id="rId3" imgW="3759120" imgH="914400" progId="Equation.3">
              <p:embed/>
            </p:oleObj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3276600" y="4257675"/>
          <a:ext cx="2590800" cy="1609725"/>
        </p:xfrm>
        <a:graphic>
          <a:graphicData uri="http://schemas.openxmlformats.org/presentationml/2006/ole">
            <p:oleObj spid="_x0000_s168963" name="Equation" r:id="rId4" imgW="1295280" imgH="69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493837"/>
          <a:ext cx="7518400" cy="2108200"/>
        </p:xfrm>
        <a:graphic>
          <a:graphicData uri="http://schemas.openxmlformats.org/presentationml/2006/ole">
            <p:oleObj spid="_x0000_s169986" name="Equation" r:id="rId3" imgW="3759120" imgH="914400" progId="Equation.3">
              <p:embed/>
            </p:oleObj>
          </a:graphicData>
        </a:graphic>
      </p:graphicFrame>
      <p:graphicFrame>
        <p:nvGraphicFramePr>
          <p:cNvPr id="167939" name="Object 2"/>
          <p:cNvGraphicFramePr>
            <a:graphicFrameLocks noChangeAspect="1"/>
          </p:cNvGraphicFramePr>
          <p:nvPr/>
        </p:nvGraphicFramePr>
        <p:xfrm>
          <a:off x="3162300" y="4257675"/>
          <a:ext cx="2819400" cy="1609725"/>
        </p:xfrm>
        <a:graphic>
          <a:graphicData uri="http://schemas.openxmlformats.org/presentationml/2006/ole">
            <p:oleObj spid="_x0000_s169987" name="Equation" r:id="rId4" imgW="1409400" imgH="698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5</a:t>
            </a:r>
            <a:r>
              <a:rPr lang="en-US" dirty="0" smtClean="0">
                <a:latin typeface="Times New Roman"/>
                <a:cs typeface="Times New Roman"/>
              </a:rPr>
              <a:t> = 0 </a:t>
            </a:r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12800" y="1524000"/>
          <a:ext cx="7518400" cy="2108200"/>
        </p:xfrm>
        <a:graphic>
          <a:graphicData uri="http://schemas.openxmlformats.org/presentationml/2006/ole">
            <p:oleObj spid="_x0000_s171010" name="Equation" r:id="rId3" imgW="3759120" imgH="914400" progId="Equation.3">
              <p:embed/>
            </p:oleObj>
          </a:graphicData>
        </a:graphic>
      </p:graphicFrame>
      <p:graphicFrame>
        <p:nvGraphicFramePr>
          <p:cNvPr id="171012" name="Object 2"/>
          <p:cNvGraphicFramePr>
            <a:graphicFrameLocks noChangeAspect="1"/>
          </p:cNvGraphicFramePr>
          <p:nvPr/>
        </p:nvGraphicFramePr>
        <p:xfrm>
          <a:off x="2489200" y="3733800"/>
          <a:ext cx="4597400" cy="2108200"/>
        </p:xfrm>
        <a:graphic>
          <a:graphicData uri="http://schemas.openxmlformats.org/presentationml/2006/ole">
            <p:oleObj spid="_x0000_s171012" name="Equation" r:id="rId4" imgW="22986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continued from previous slide</a:t>
            </a:r>
          </a:p>
        </p:txBody>
      </p:sp>
      <p:graphicFrame>
        <p:nvGraphicFramePr>
          <p:cNvPr id="171012" name="Object 2"/>
          <p:cNvGraphicFramePr>
            <a:graphicFrameLocks noChangeAspect="1"/>
          </p:cNvGraphicFramePr>
          <p:nvPr/>
        </p:nvGraphicFramePr>
        <p:xfrm>
          <a:off x="2489200" y="1524000"/>
          <a:ext cx="4597400" cy="2108200"/>
        </p:xfrm>
        <a:graphic>
          <a:graphicData uri="http://schemas.openxmlformats.org/presentationml/2006/ole">
            <p:oleObj spid="_x0000_s173059" name="Equation" r:id="rId3" imgW="2298600" imgH="914400" progId="Equation.3">
              <p:embed/>
            </p:oleObj>
          </a:graphicData>
        </a:graphic>
      </p:graphicFrame>
      <p:graphicFrame>
        <p:nvGraphicFramePr>
          <p:cNvPr id="173060" name="Object 2"/>
          <p:cNvGraphicFramePr>
            <a:graphicFrameLocks noChangeAspect="1"/>
          </p:cNvGraphicFramePr>
          <p:nvPr/>
        </p:nvGraphicFramePr>
        <p:xfrm>
          <a:off x="2463800" y="3733800"/>
          <a:ext cx="3022600" cy="2108200"/>
        </p:xfrm>
        <a:graphic>
          <a:graphicData uri="http://schemas.openxmlformats.org/presentationml/2006/ole">
            <p:oleObj spid="_x0000_s173060" name="Equation" r:id="rId4" imgW="1511280" imgH="9144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0" y="4419600"/>
            <a:ext cx="2029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the sum 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4</a:t>
            </a:r>
            <a:r>
              <a:rPr lang="en-US" dirty="0" smtClean="0">
                <a:latin typeface="Times New Roman"/>
                <a:cs typeface="Times New Roman"/>
              </a:rPr>
              <a:t>+</a:t>
            </a:r>
            <a:r>
              <a:rPr lang="el-GR" i="1" dirty="0" smtClean="0">
                <a:latin typeface="Times New Roman"/>
                <a:cs typeface="Times New Roman"/>
              </a:rPr>
              <a:t>θ</a:t>
            </a:r>
            <a:r>
              <a:rPr lang="en-US" baseline="-25000" dirty="0" smtClean="0">
                <a:latin typeface="Times New Roman"/>
                <a:cs typeface="Times New Roman"/>
              </a:rPr>
              <a:t>6</a:t>
            </a:r>
            <a:r>
              <a:rPr lang="en-US" dirty="0" smtClean="0">
                <a:cs typeface="Times New Roman"/>
              </a:rPr>
              <a:t> </a:t>
            </a:r>
          </a:p>
          <a:p>
            <a:r>
              <a:rPr lang="en-US" dirty="0" smtClean="0">
                <a:cs typeface="Times New Roman"/>
              </a:rPr>
              <a:t>can be determined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Inverse Kinematics in Path Generation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1763</TotalTime>
  <Words>297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Origin</vt:lpstr>
      <vt:lpstr>Equation</vt:lpstr>
      <vt:lpstr>Microsoft Equation 3.0</vt:lpstr>
      <vt:lpstr>Day 11</vt:lpstr>
      <vt:lpstr>Spherical Wrist</vt:lpstr>
      <vt:lpstr>Inverse Kinematics Recap</vt:lpstr>
      <vt:lpstr>Spherical Wrist</vt:lpstr>
      <vt:lpstr>Spherical Wrist</vt:lpstr>
      <vt:lpstr>Spherical Wrist</vt:lpstr>
      <vt:lpstr>Spherical Wrist</vt:lpstr>
      <vt:lpstr>Spherical Wrist</vt:lpstr>
      <vt:lpstr>Using Inverse Kinematics in Path Generation</vt:lpstr>
      <vt:lpstr>Path Generation</vt:lpstr>
      <vt:lpstr>Joint-Space Path</vt:lpstr>
      <vt:lpstr>Joint-Space Path Joint Angles</vt:lpstr>
      <vt:lpstr>Joint-Space Path</vt:lpstr>
      <vt:lpstr>Joint-Space Path</vt:lpstr>
      <vt:lpstr>Joint-Space Path</vt:lpstr>
      <vt:lpstr>Joint-Space Path</vt:lpstr>
      <vt:lpstr>Cartesian-Space Path</vt:lpstr>
      <vt:lpstr>Cartesian-Space Path Joint Variable 1</vt:lpstr>
      <vt:lpstr>Cartesian-Space Path Joint Variable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25</cp:revision>
  <dcterms:created xsi:type="dcterms:W3CDTF">2011-01-07T01:27:12Z</dcterms:created>
  <dcterms:modified xsi:type="dcterms:W3CDTF">2012-01-27T17:57:34Z</dcterms:modified>
</cp:coreProperties>
</file>